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6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CC"/>
    <a:srgbClr val="FFFF00"/>
    <a:srgbClr val="0000FF"/>
    <a:srgbClr val="FF0000"/>
    <a:srgbClr val="28A973"/>
    <a:srgbClr val="25A872"/>
    <a:srgbClr val="1E865C"/>
    <a:srgbClr val="23A1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240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8D720C-B62F-4218-A109-BCA4AA92425C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8813C0-789A-44AF-B7AE-3956DEC36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2834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B7E5F-79CC-4EAB-B739-266E1514083A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63800-9FC9-4F18-9D94-CADAD3F7F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DE644-4290-46CA-888D-2524EE40A5E6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61A9-4784-45F6-881D-36C3E5A9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7E90F-693B-4C53-85DB-5D80CA50BDDB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399C3-FE3D-479F-BBF3-C19988393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E727B-F2DF-4B96-91E6-042E2980EDFF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AC671-9F4F-41B5-BB93-3A1246786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FF9E-A4FE-47CC-B384-1EF7F4BE5EA9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BC9EB-B865-4C5B-8198-566E21254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1430-D461-45E9-B646-CFB3721F7967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A946F-59B9-437C-A795-C22A5E823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401D1-7E43-46C5-A65C-ED217C47A9F7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8ACEF-7C45-424A-84D6-6D6CC7E93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07383-2644-433F-9355-A6583D4A27A3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0B5B6-1359-48C1-BADD-49E7CFA26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6C372-F508-4B56-858A-169F32937BC4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E7DAB-631B-4A07-BD1D-7BB7E51AE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78840-75F9-4F5B-A610-9CD1CA4F2708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5879E-CB89-4B3B-B56A-026C800B0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B34CE-F348-4404-97ED-EDC4A13770FF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C4A88-5BF5-400A-8DB9-88E0AD87D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12284-C025-4E5D-8A87-391481C6408F}" type="datetimeFigureOut">
              <a:rPr lang="en-US"/>
              <a:pPr>
                <a:defRPr/>
              </a:pPr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AF9A7D-D5B0-4BE0-978B-D1C7E107F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us04web.zoom.us/j/6945193115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/>
          <p:cNvPicPr>
            <a:picLocks noChangeAspect="1"/>
          </p:cNvPicPr>
          <p:nvPr/>
        </p:nvPicPr>
        <p:blipFill>
          <a:blip r:embed="rId2" cstate="print"/>
          <a:srcRect l="16580" r="10880"/>
          <a:stretch>
            <a:fillRect/>
          </a:stretch>
        </p:blipFill>
        <p:spPr bwMode="auto">
          <a:xfrm>
            <a:off x="9329738" y="4852988"/>
            <a:ext cx="1454150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7"/>
          <p:cNvPicPr>
            <a:picLocks noChangeAspect="1"/>
          </p:cNvPicPr>
          <p:nvPr/>
        </p:nvPicPr>
        <p:blipFill>
          <a:blip r:embed="rId3" cstate="print"/>
          <a:srcRect l="47894" t="18600" r="17593" b="26601"/>
          <a:stretch>
            <a:fillRect/>
          </a:stretch>
        </p:blipFill>
        <p:spPr bwMode="auto">
          <a:xfrm>
            <a:off x="8964613" y="0"/>
            <a:ext cx="2443162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Content Placeholder 2"/>
          <p:cNvSpPr txBox="1">
            <a:spLocks/>
          </p:cNvSpPr>
          <p:nvPr/>
        </p:nvSpPr>
        <p:spPr bwMode="auto">
          <a:xfrm>
            <a:off x="1944688" y="1905000"/>
            <a:ext cx="1103788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000"/>
              </a:spcBef>
              <a:spcAft>
                <a:spcPts val="800"/>
              </a:spcAft>
              <a:buFont typeface="Arial" charset="0"/>
              <a:buNone/>
            </a:pPr>
            <a:r>
              <a:rPr lang="uk-UA" sz="2400" b="1" dirty="0" smtClean="0">
                <a:solidFill>
                  <a:srgbClr val="0000FF"/>
                </a:solidFill>
              </a:rPr>
              <a:t>18 </a:t>
            </a:r>
            <a:r>
              <a:rPr lang="uk-UA" sz="2400" b="1" dirty="0">
                <a:solidFill>
                  <a:srgbClr val="0000FF"/>
                </a:solidFill>
              </a:rPr>
              <a:t>лютого 2022 року з 10 год. 00 хв. до 11 год. 00 хв.</a:t>
            </a:r>
            <a:r>
              <a:rPr lang="uk-UA" dirty="0"/>
              <a:t> </a:t>
            </a:r>
            <a:endParaRPr lang="en-US" dirty="0">
              <a:latin typeface="Consolas" pitchFamily="49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5" name="Title 1"/>
          <p:cNvSpPr txBox="1">
            <a:spLocks/>
          </p:cNvSpPr>
          <p:nvPr/>
        </p:nvSpPr>
        <p:spPr bwMode="auto">
          <a:xfrm>
            <a:off x="2735263" y="379413"/>
            <a:ext cx="627856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1500" b="1">
                <a:latin typeface="e-Ukraine Head Bold" pitchFamily="2" charset="-52"/>
              </a:rPr>
              <a:t>Державна податкова служба України</a:t>
            </a:r>
            <a:br>
              <a:rPr lang="uk-UA" sz="1500" b="1">
                <a:latin typeface="e-Ukraine Head Bold" pitchFamily="2" charset="-52"/>
              </a:rPr>
            </a:br>
            <a:r>
              <a:rPr lang="uk-UA" sz="1500" b="1">
                <a:latin typeface="e-Ukraine Head Bold" pitchFamily="2" charset="-52"/>
              </a:rPr>
              <a:t>Головне управління ДПС у Дніпропетровській області</a:t>
            </a:r>
            <a:endParaRPr lang="en-US" sz="1500" b="1">
              <a:latin typeface="e-Ukraine Head Bold" pitchFamily="2" charset="-52"/>
            </a:endParaRPr>
          </a:p>
        </p:txBody>
      </p:sp>
      <p:pic>
        <p:nvPicPr>
          <p:cNvPr id="15366" name="Рисунок 1"/>
          <p:cNvPicPr>
            <a:picLocks noChangeAspect="1"/>
          </p:cNvPicPr>
          <p:nvPr/>
        </p:nvPicPr>
        <p:blipFill>
          <a:blip r:embed="rId4" cstate="print"/>
          <a:srcRect r="53581"/>
          <a:stretch>
            <a:fillRect/>
          </a:stretch>
        </p:blipFill>
        <p:spPr bwMode="auto">
          <a:xfrm>
            <a:off x="1079500" y="334963"/>
            <a:ext cx="1658938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754063" y="2568575"/>
            <a:ext cx="6276657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uk-UA" sz="2000" dirty="0"/>
              <a:t>відбудеться </a:t>
            </a:r>
            <a:r>
              <a:rPr lang="uk-UA" sz="2000" b="1" dirty="0">
                <a:solidFill>
                  <a:srgbClr val="25A872"/>
                </a:solidFill>
              </a:rPr>
              <a:t>семінар-навчання</a:t>
            </a:r>
            <a:r>
              <a:rPr lang="uk-UA" sz="2000" dirty="0">
                <a:solidFill>
                  <a:srgbClr val="25A872"/>
                </a:solidFill>
              </a:rPr>
              <a:t> </a:t>
            </a:r>
            <a:r>
              <a:rPr lang="uk-UA" sz="2000" dirty="0"/>
              <a:t>у форматі </a:t>
            </a:r>
            <a:endParaRPr lang="en-US" sz="2000" dirty="0"/>
          </a:p>
          <a:p>
            <a:pPr algn="ctr"/>
            <a:r>
              <a:rPr lang="en-US" sz="2000" dirty="0"/>
              <a:t>ZOOM</a:t>
            </a:r>
            <a:r>
              <a:rPr lang="uk-UA" sz="2000" dirty="0" err="1"/>
              <a:t>-конференції</a:t>
            </a:r>
            <a:r>
              <a:rPr lang="uk-UA" sz="2000" dirty="0"/>
              <a:t> </a:t>
            </a:r>
            <a:endParaRPr lang="en-US" sz="2000" dirty="0"/>
          </a:p>
          <a:p>
            <a:pPr algn="ctr"/>
            <a:endParaRPr lang="en-US" sz="800" dirty="0"/>
          </a:p>
          <a:p>
            <a:pPr algn="ctr"/>
            <a:r>
              <a:rPr lang="uk-UA" sz="2000" dirty="0"/>
              <a:t>на тему «</a:t>
            </a:r>
            <a:r>
              <a:rPr lang="uk-UA" sz="2000" b="1" dirty="0">
                <a:solidFill>
                  <a:srgbClr val="0000FF"/>
                </a:solidFill>
              </a:rPr>
              <a:t>НОВАЦІЇ У ЗАСТОСУВАННІ РРО/ПРРО</a:t>
            </a:r>
            <a:r>
              <a:rPr lang="uk-UA" dirty="0"/>
              <a:t>» </a:t>
            </a:r>
            <a:endParaRPr lang="en-US" dirty="0"/>
          </a:p>
          <a:p>
            <a:pPr algn="just"/>
            <a:endParaRPr lang="en-US" sz="500" dirty="0"/>
          </a:p>
          <a:p>
            <a:pPr algn="ctr"/>
            <a:r>
              <a:rPr lang="uk-UA" dirty="0"/>
              <a:t>за </a:t>
            </a:r>
            <a:r>
              <a:rPr lang="uk-UA" dirty="0" smtClean="0"/>
              <a:t>організацією Правобережної ДПІ, Шевченківської ДПІ, Соборної ДПІ, </a:t>
            </a:r>
            <a:r>
              <a:rPr lang="uk-UA" dirty="0" err="1" smtClean="0"/>
              <a:t>Солонянської</a:t>
            </a:r>
            <a:r>
              <a:rPr lang="uk-UA" dirty="0" smtClean="0"/>
              <a:t> ДПІ та </a:t>
            </a:r>
            <a:r>
              <a:rPr lang="uk-UA" dirty="0"/>
              <a:t>за участі керівників структурних підрозділів </a:t>
            </a:r>
            <a:r>
              <a:rPr lang="uk-UA" dirty="0" smtClean="0"/>
              <a:t>Головного управління ДПС у Дніпропетровській області</a:t>
            </a:r>
            <a:endParaRPr lang="uk-UA" dirty="0"/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7021513" y="3005138"/>
            <a:ext cx="4405312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dirty="0"/>
              <a:t>Підключення </a:t>
            </a:r>
            <a:endParaRPr lang="en-US" dirty="0"/>
          </a:p>
          <a:p>
            <a:r>
              <a:rPr lang="uk-UA" dirty="0"/>
              <a:t>до </a:t>
            </a:r>
            <a:r>
              <a:rPr lang="en-US" dirty="0"/>
              <a:t>ZOOM</a:t>
            </a:r>
            <a:r>
              <a:rPr lang="uk-UA" dirty="0" err="1"/>
              <a:t>-конференції</a:t>
            </a:r>
            <a:r>
              <a:rPr lang="uk-UA" dirty="0"/>
              <a:t> </a:t>
            </a:r>
            <a:endParaRPr lang="en-US" dirty="0"/>
          </a:p>
          <a:p>
            <a:r>
              <a:rPr lang="uk-UA" dirty="0"/>
              <a:t>за посиланням:</a:t>
            </a:r>
            <a:r>
              <a:rPr lang="ru-RU" dirty="0"/>
              <a:t> </a:t>
            </a:r>
            <a:endParaRPr lang="en-US" dirty="0"/>
          </a:p>
          <a:p>
            <a:pPr algn="ctr"/>
            <a:endParaRPr lang="en-US" sz="1000" dirty="0"/>
          </a:p>
          <a:p>
            <a:r>
              <a:rPr lang="ru-RU" sz="1700" b="1" dirty="0" err="1">
                <a:solidFill>
                  <a:srgbClr val="0000FF"/>
                </a:solidFill>
                <a:hlinkClick r:id="rId5"/>
              </a:rPr>
              <a:t>https</a:t>
            </a:r>
            <a:r>
              <a:rPr lang="uk-UA" sz="1700" b="1" dirty="0">
                <a:solidFill>
                  <a:srgbClr val="0000FF"/>
                </a:solidFill>
                <a:hlinkClick r:id="rId5"/>
              </a:rPr>
              <a:t>://</a:t>
            </a:r>
            <a:r>
              <a:rPr lang="ru-RU" sz="1700" b="1" dirty="0" err="1">
                <a:solidFill>
                  <a:srgbClr val="0000FF"/>
                </a:solidFill>
                <a:hlinkClick r:id="rId5"/>
              </a:rPr>
              <a:t>us</a:t>
            </a:r>
            <a:r>
              <a:rPr lang="uk-UA" sz="1700" b="1" dirty="0">
                <a:solidFill>
                  <a:srgbClr val="0000FF"/>
                </a:solidFill>
                <a:hlinkClick r:id="rId5"/>
              </a:rPr>
              <a:t>04</a:t>
            </a:r>
            <a:r>
              <a:rPr lang="ru-RU" sz="1700" b="1" dirty="0" err="1">
                <a:solidFill>
                  <a:srgbClr val="0000FF"/>
                </a:solidFill>
                <a:hlinkClick r:id="rId5"/>
              </a:rPr>
              <a:t>web</a:t>
            </a:r>
            <a:r>
              <a:rPr lang="uk-UA" sz="1700" b="1" dirty="0">
                <a:solidFill>
                  <a:srgbClr val="0000FF"/>
                </a:solidFill>
                <a:hlinkClick r:id="rId5"/>
              </a:rPr>
              <a:t>.</a:t>
            </a:r>
            <a:r>
              <a:rPr lang="ru-RU" sz="1700" b="1" dirty="0" err="1">
                <a:solidFill>
                  <a:srgbClr val="0000FF"/>
                </a:solidFill>
                <a:hlinkClick r:id="rId5"/>
              </a:rPr>
              <a:t>zoom</a:t>
            </a:r>
            <a:r>
              <a:rPr lang="uk-UA" sz="1700" b="1" dirty="0">
                <a:solidFill>
                  <a:srgbClr val="0000FF"/>
                </a:solidFill>
                <a:hlinkClick r:id="rId5"/>
              </a:rPr>
              <a:t>.</a:t>
            </a:r>
            <a:r>
              <a:rPr lang="ru-RU" sz="1700" b="1" dirty="0" err="1">
                <a:solidFill>
                  <a:srgbClr val="0000FF"/>
                </a:solidFill>
                <a:hlinkClick r:id="rId5"/>
              </a:rPr>
              <a:t>us</a:t>
            </a:r>
            <a:r>
              <a:rPr lang="uk-UA" sz="1700" b="1" dirty="0">
                <a:solidFill>
                  <a:srgbClr val="0000FF"/>
                </a:solidFill>
                <a:hlinkClick r:id="rId5"/>
              </a:rPr>
              <a:t>/</a:t>
            </a:r>
            <a:r>
              <a:rPr lang="ru-RU" sz="1700" b="1" dirty="0" err="1">
                <a:solidFill>
                  <a:srgbClr val="0000FF"/>
                </a:solidFill>
                <a:hlinkClick r:id="rId5"/>
              </a:rPr>
              <a:t>j</a:t>
            </a:r>
            <a:r>
              <a:rPr lang="uk-UA" sz="1700" b="1" dirty="0">
                <a:solidFill>
                  <a:srgbClr val="0000FF"/>
                </a:solidFill>
                <a:hlinkClick r:id="rId5"/>
              </a:rPr>
              <a:t>/6945193115</a:t>
            </a:r>
            <a:endParaRPr lang="en-US" sz="1700" b="1" dirty="0">
              <a:solidFill>
                <a:srgbClr val="0000FF"/>
              </a:solidFill>
            </a:endParaRPr>
          </a:p>
          <a:p>
            <a:endParaRPr lang="en-US" sz="900" dirty="0"/>
          </a:p>
          <a:p>
            <a:r>
              <a:rPr lang="uk-UA" dirty="0"/>
              <a:t>Ідентифікатор конференції:</a:t>
            </a:r>
            <a:endParaRPr lang="en-US" dirty="0"/>
          </a:p>
          <a:p>
            <a:r>
              <a:rPr lang="uk-UA" b="1" dirty="0"/>
              <a:t> </a:t>
            </a:r>
            <a:r>
              <a:rPr lang="ru-RU" b="1" dirty="0">
                <a:solidFill>
                  <a:srgbClr val="0000FF"/>
                </a:solidFill>
              </a:rPr>
              <a:t>694 519 3115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sz="500" b="1" dirty="0">
              <a:solidFill>
                <a:srgbClr val="0000FF"/>
              </a:solidFill>
            </a:endParaRPr>
          </a:p>
          <a:p>
            <a:r>
              <a:rPr lang="ru-RU" dirty="0"/>
              <a:t> </a:t>
            </a:r>
            <a:r>
              <a:rPr lang="uk-UA" dirty="0"/>
              <a:t>Код доступу:</a:t>
            </a:r>
            <a:r>
              <a:rPr lang="uk-UA" b="1" dirty="0"/>
              <a:t> </a:t>
            </a:r>
            <a:r>
              <a:rPr lang="ru-RU" b="1" dirty="0" smtClean="0">
                <a:solidFill>
                  <a:srgbClr val="0000FF"/>
                </a:solidFill>
              </a:rPr>
              <a:t>18022022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7013575" y="2492375"/>
            <a:ext cx="41179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200" b="1">
                <a:solidFill>
                  <a:srgbClr val="23A16E"/>
                </a:solidFill>
              </a:rPr>
              <a:t>Запрошуємо до участі!</a:t>
            </a:r>
          </a:p>
        </p:txBody>
      </p:sp>
      <p:pic>
        <p:nvPicPr>
          <p:cNvPr id="1537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550" y="5318125"/>
            <a:ext cx="346075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7"/>
          <p:cNvPicPr>
            <a:picLocks noChangeAspect="1"/>
          </p:cNvPicPr>
          <p:nvPr/>
        </p:nvPicPr>
        <p:blipFill>
          <a:blip r:embed="rId7" cstate="print"/>
          <a:srcRect l="29007" t="44267" r="29395" b="36667"/>
          <a:stretch>
            <a:fillRect/>
          </a:stretch>
        </p:blipFill>
        <p:spPr bwMode="auto">
          <a:xfrm>
            <a:off x="7708900" y="5353050"/>
            <a:ext cx="1512888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4078288" y="5418138"/>
            <a:ext cx="3713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2000" b="1" i="1">
                <a:solidFill>
                  <a:srgbClr val="23A16E"/>
                </a:solidFill>
              </a:rPr>
              <a:t>ВІДСКАНУЙ ТА ЗАВАНТАЖ   </a:t>
            </a:r>
            <a:endParaRPr lang="en-US" sz="2000" b="1" i="1">
              <a:solidFill>
                <a:srgbClr val="23A16E"/>
              </a:solidFill>
            </a:endParaRPr>
          </a:p>
          <a:p>
            <a:pPr algn="ctr"/>
            <a:r>
              <a:rPr lang="uk-UA" sz="2000" b="1" i="1">
                <a:solidFill>
                  <a:srgbClr val="23A16E"/>
                </a:solidFill>
              </a:rPr>
              <a:t>ПРОГРАМНІ РРО</a:t>
            </a:r>
          </a:p>
          <a:p>
            <a:pPr algn="just"/>
            <a:endParaRPr lang="uk-UA" sz="2000" b="1" i="1">
              <a:solidFill>
                <a:srgbClr val="23A16E"/>
              </a:solidFill>
            </a:endParaRPr>
          </a:p>
        </p:txBody>
      </p:sp>
      <p:sp>
        <p:nvSpPr>
          <p:cNvPr id="15373" name="AutoShape 14"/>
          <p:cNvSpPr>
            <a:spLocks noChangeArrowheads="1"/>
          </p:cNvSpPr>
          <p:nvPr/>
        </p:nvSpPr>
        <p:spPr bwMode="auto">
          <a:xfrm>
            <a:off x="5175250" y="6092825"/>
            <a:ext cx="1352550" cy="4159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77109598 h 21600"/>
              <a:gd name="T4" fmla="*/ 2147483647 w 21600"/>
              <a:gd name="T5" fmla="*/ 154218811 h 21600"/>
              <a:gd name="T6" fmla="*/ 2147483647 w 21600"/>
              <a:gd name="T7" fmla="*/ 7710959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1E865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4" name="Rectangle 15"/>
          <p:cNvSpPr>
            <a:spLocks noChangeArrowheads="1"/>
          </p:cNvSpPr>
          <p:nvPr/>
        </p:nvSpPr>
        <p:spPr bwMode="auto">
          <a:xfrm>
            <a:off x="3216275" y="1208088"/>
            <a:ext cx="609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 i="1" dirty="0">
                <a:solidFill>
                  <a:srgbClr val="FF0000"/>
                </a:solidFill>
              </a:rPr>
              <a:t>ДО УВАГИ ФІЗИЧНИХ ОСІБ – ПІДПРИЄМЦІВ – </a:t>
            </a:r>
            <a:endParaRPr lang="en-US" b="1" i="1" dirty="0">
              <a:solidFill>
                <a:srgbClr val="FF0000"/>
              </a:solidFill>
            </a:endParaRPr>
          </a:p>
          <a:p>
            <a:pPr algn="ctr"/>
            <a:r>
              <a:rPr lang="uk-UA" b="1" i="1" dirty="0">
                <a:solidFill>
                  <a:srgbClr val="FF0000"/>
                </a:solidFill>
              </a:rPr>
              <a:t>ПЛАТНИКІВ ЄДИНОГО ПОДАТКУ!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 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112</Words>
  <Application>Microsoft Office PowerPoint</Application>
  <PresentationFormat>Произвольный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Конєв Олег Володимирович</dc:creator>
  <cp:lastModifiedBy>Користувач Windows</cp:lastModifiedBy>
  <cp:revision>83</cp:revision>
  <dcterms:created xsi:type="dcterms:W3CDTF">2021-11-25T09:06:34Z</dcterms:created>
  <dcterms:modified xsi:type="dcterms:W3CDTF">2022-02-16T11:15:50Z</dcterms:modified>
</cp:coreProperties>
</file>